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8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  <p:cmAuthor id="5" name="Microsoft Office User" initials="Office [5]" lastIdx="1" clrIdx="4">
    <p:extLst/>
  </p:cmAuthor>
  <p:cmAuthor id="6" name="Sean Crooks" initials="SC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529"/>
    <p:restoredTop sz="98764" autoAdjust="0"/>
  </p:normalViewPr>
  <p:slideViewPr>
    <p:cSldViewPr snapToGrid="0" snapToObjects="1">
      <p:cViewPr>
        <p:scale>
          <a:sx n="249" d="100"/>
          <a:sy n="249" d="100"/>
        </p:scale>
        <p:origin x="776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8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79861-E5B1-48FF-BDA5-F80E1D1287D2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5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BEA7B-ADBC-48B5-A3D7-23B18BF2B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87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C6CD39E-4BB4-8645-A489-E3F0269BE1D5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1C450C9-4295-A149-A7FB-6CA3838DC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6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main thing that medical staff should know about metabolism in critical care is.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Stress hormones mediate critical care metabolism, and our lean muscle tissue is broken down at a rapid rate.</a:t>
            </a:r>
            <a:r>
              <a:rPr lang="en-US" baseline="0" dirty="0" smtClean="0"/>
              <a:t> There is a direct correlation between severity of the injury and the degree of substrate mobilization.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Not only does critical illness reduce our muscle mass, bed rest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32 - critical care course) is a contributing factor.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Albumin and Pre-albumin are reduced in the acute phase response, and CRP is increased (many doctors I work with don't seem to know this)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Muscle loss and weakness can contribute to a difficult recovery post ICU/frailty.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ASPEN Core Curriculum -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D3778-1C73-43C5-ADFF-C945710D40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7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7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4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4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1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7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1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8C4B-0542-9E49-A2BE-64341C38CC84}" type="datetimeFigureOut">
              <a:rPr lang="en-US" smtClean="0"/>
              <a:t>17-05-20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5E5C-C961-4E48-A357-D7647CFF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2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deed.en_US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3628778" y="5220561"/>
            <a:ext cx="2066847" cy="4835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300" b="1" dirty="0" smtClean="0"/>
              <a:t>Rapid loss of skeletal muscle &amp; adipose tissue </a:t>
            </a:r>
            <a:endParaRPr lang="en-US" sz="13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1380068" y="509957"/>
            <a:ext cx="6072206" cy="2792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300" b="1" dirty="0" smtClean="0"/>
              <a:t>Critically Ill Patient: sepsis, major surgeries, trauma (</a:t>
            </a:r>
            <a:r>
              <a:rPr lang="en-US" sz="1400" dirty="0" smtClean="0">
                <a:cs typeface="Calibri"/>
              </a:rPr>
              <a:t>↑i</a:t>
            </a:r>
            <a:r>
              <a:rPr lang="en-US" sz="1300" b="1" dirty="0" smtClean="0"/>
              <a:t>nflammatory cytokines)</a:t>
            </a:r>
            <a:endParaRPr lang="en-US" sz="13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73362" y="25101"/>
            <a:ext cx="798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Altered Metabolism </a:t>
            </a:r>
            <a:r>
              <a:rPr lang="en-US" sz="2200" b="1" dirty="0"/>
              <a:t>i</a:t>
            </a:r>
            <a:r>
              <a:rPr lang="en-US" sz="2200" b="1" dirty="0" smtClean="0"/>
              <a:t>n the ICU:</a:t>
            </a:r>
            <a:r>
              <a:rPr lang="en-US" sz="2400" b="1" dirty="0" smtClean="0"/>
              <a:t> </a:t>
            </a:r>
            <a:r>
              <a:rPr lang="en-US" sz="2000" b="1" i="1" dirty="0" smtClean="0"/>
              <a:t>Pathogenesis and clinical findings</a:t>
            </a:r>
            <a:endParaRPr lang="en-US" sz="1200" b="1" i="1" dirty="0" smtClean="0"/>
          </a:p>
        </p:txBody>
      </p:sp>
      <p:sp>
        <p:nvSpPr>
          <p:cNvPr id="8194" name="AutoShape 2" descr="Description: http://i.creativecommons.org/l/by-nc-sa/3.0/88x31.png"/>
          <p:cNvSpPr>
            <a:spLocks noChangeAspect="1" noChangeArrowheads="1"/>
          </p:cNvSpPr>
          <p:nvPr/>
        </p:nvSpPr>
        <p:spPr bwMode="auto">
          <a:xfrm>
            <a:off x="155575" y="-166688"/>
            <a:ext cx="1006475" cy="35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0" y="6589484"/>
            <a:ext cx="9144000" cy="283029"/>
            <a:chOff x="0" y="6589484"/>
            <a:chExt cx="9144000" cy="283029"/>
          </a:xfrm>
        </p:grpSpPr>
        <p:grpSp>
          <p:nvGrpSpPr>
            <p:cNvPr id="67" name="Group 103"/>
            <p:cNvGrpSpPr/>
            <p:nvPr/>
          </p:nvGrpSpPr>
          <p:grpSpPr>
            <a:xfrm>
              <a:off x="0" y="6589484"/>
              <a:ext cx="9144000" cy="283029"/>
              <a:chOff x="0" y="6589484"/>
              <a:chExt cx="9144000" cy="283029"/>
            </a:xfrm>
          </p:grpSpPr>
          <p:sp>
            <p:nvSpPr>
              <p:cNvPr id="73" name="Rectangle 1"/>
              <p:cNvSpPr>
                <a:spLocks noChangeArrowheads="1"/>
              </p:cNvSpPr>
              <p:nvPr/>
            </p:nvSpPr>
            <p:spPr bwMode="auto">
              <a:xfrm>
                <a:off x="0" y="6596389"/>
                <a:ext cx="711200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Legend:</a:t>
                </a:r>
                <a:endParaRPr kumimoji="0" lang="en-US" sz="105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charset="0"/>
                </a:endParaRPr>
              </a:p>
            </p:txBody>
          </p:sp>
          <p:pic>
            <p:nvPicPr>
              <p:cNvPr id="77" name="Picture 2" descr="Creative Commons License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504398" y="6647543"/>
                <a:ext cx="639601" cy="224970"/>
              </a:xfrm>
              <a:prstGeom prst="rect">
                <a:avLst/>
              </a:prstGeom>
              <a:noFill/>
            </p:spPr>
          </p:pic>
          <p:sp>
            <p:nvSpPr>
              <p:cNvPr id="78" name="Rectangle 1"/>
              <p:cNvSpPr>
                <a:spLocks noChangeArrowheads="1"/>
              </p:cNvSpPr>
              <p:nvPr/>
            </p:nvSpPr>
            <p:spPr bwMode="auto">
              <a:xfrm>
                <a:off x="5021944" y="6596785"/>
                <a:ext cx="3672114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Published </a:t>
                </a:r>
                <a:r>
                  <a:rPr kumimoji="0" lang="en-US" sz="105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May 20</a:t>
                </a:r>
                <a:r>
                  <a:rPr kumimoji="0" lang="en-US" sz="1050" b="1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th</a:t>
                </a:r>
                <a:r>
                  <a:rPr lang="en-US" sz="1050" b="1" dirty="0">
                    <a:latin typeface="+mj-lt"/>
                    <a:cs typeface="Arial" charset="0"/>
                  </a:rPr>
                  <a:t> </a:t>
                </a:r>
                <a:r>
                  <a:rPr lang="en-US" sz="1050" b="1" dirty="0" smtClean="0">
                    <a:latin typeface="+mj-lt"/>
                    <a:cs typeface="Arial" charset="0"/>
                  </a:rPr>
                  <a:t>2017</a:t>
                </a:r>
                <a:r>
                  <a:rPr kumimoji="0" lang="en-US" sz="105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on </a:t>
                </a:r>
                <a:r>
                  <a:rPr kumimoji="0" lang="en-US" sz="105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www.thecalgaryguide.com</a:t>
                </a:r>
              </a:p>
            </p:txBody>
          </p:sp>
          <p:sp>
            <p:nvSpPr>
              <p:cNvPr id="79" name="Rectangle 1"/>
              <p:cNvSpPr>
                <a:spLocks noChangeArrowheads="1"/>
              </p:cNvSpPr>
              <p:nvPr/>
            </p:nvSpPr>
            <p:spPr bwMode="auto">
              <a:xfrm>
                <a:off x="1625601" y="6604437"/>
                <a:ext cx="827314" cy="2535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45720" tIns="45720" rIns="4572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Mechanism</a:t>
                </a:r>
              </a:p>
            </p:txBody>
          </p:sp>
          <p:sp>
            <p:nvSpPr>
              <p:cNvPr id="80" name="Rectangle 1"/>
              <p:cNvSpPr>
                <a:spLocks noChangeArrowheads="1"/>
              </p:cNvSpPr>
              <p:nvPr/>
            </p:nvSpPr>
            <p:spPr bwMode="auto">
              <a:xfrm>
                <a:off x="580572" y="6604084"/>
                <a:ext cx="1045028" cy="2539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45720" tIns="45720" rIns="4572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Pathophysiology</a:t>
                </a:r>
                <a:endParaRPr kumimoji="0" lang="en-US" sz="105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charset="0"/>
                </a:endParaRPr>
              </a:p>
            </p:txBody>
          </p:sp>
          <p:sp>
            <p:nvSpPr>
              <p:cNvPr id="81" name="Rectangle 1"/>
              <p:cNvSpPr>
                <a:spLocks noChangeArrowheads="1"/>
              </p:cNvSpPr>
              <p:nvPr/>
            </p:nvSpPr>
            <p:spPr bwMode="auto">
              <a:xfrm>
                <a:off x="2438402" y="6604261"/>
                <a:ext cx="1625597" cy="253739"/>
              </a:xfrm>
              <a:prstGeom prst="rect">
                <a:avLst/>
              </a:prstGeom>
              <a:solidFill>
                <a:srgbClr val="B7FFB7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45720" tIns="45720" rIns="4572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Sign/Symptom/Lab Finding</a:t>
                </a:r>
              </a:p>
            </p:txBody>
          </p:sp>
          <p:sp>
            <p:nvSpPr>
              <p:cNvPr id="82" name="Rectangle 1"/>
              <p:cNvSpPr>
                <a:spLocks noChangeArrowheads="1"/>
              </p:cNvSpPr>
              <p:nvPr/>
            </p:nvSpPr>
            <p:spPr bwMode="auto">
              <a:xfrm>
                <a:off x="4042230" y="6604084"/>
                <a:ext cx="965198" cy="25391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45720" tIns="45720" rIns="4572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cs typeface="Arial" charset="0"/>
                  </a:rPr>
                  <a:t>Complications</a:t>
                </a:r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0" y="6589484"/>
                <a:ext cx="914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/>
            <p:cNvCxnSpPr/>
            <p:nvPr/>
          </p:nvCxnSpPr>
          <p:spPr>
            <a:xfrm>
              <a:off x="5007430" y="6604000"/>
              <a:ext cx="0" cy="25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Rounded Rectangle 160"/>
          <p:cNvSpPr/>
          <p:nvPr/>
        </p:nvSpPr>
        <p:spPr>
          <a:xfrm>
            <a:off x="3770635" y="2224788"/>
            <a:ext cx="1760876" cy="9772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↑ Gluconeogenesis in Liver</a:t>
            </a:r>
          </a:p>
          <a:p>
            <a:pPr algn="ctr"/>
            <a:r>
              <a:rPr lang="en-US" sz="1100" dirty="0" smtClean="0">
                <a:cs typeface="Calibri"/>
              </a:rPr>
              <a:t> </a:t>
            </a:r>
            <a:r>
              <a:rPr lang="en-US" sz="1100" dirty="0" smtClean="0">
                <a:ea typeface="Wingdings"/>
                <a:cs typeface="Wingdings"/>
                <a:sym typeface="Wingdings"/>
              </a:rPr>
              <a:t> (150 – 200% increase in glucose production rate with moderate/severe infection) </a:t>
            </a:r>
            <a:endParaRPr lang="en-US" sz="1100" dirty="0" smtClean="0"/>
          </a:p>
        </p:txBody>
      </p:sp>
      <p:sp>
        <p:nvSpPr>
          <p:cNvPr id="201" name="Rounded Rectangle 200"/>
          <p:cNvSpPr/>
          <p:nvPr/>
        </p:nvSpPr>
        <p:spPr>
          <a:xfrm>
            <a:off x="1961644" y="2505716"/>
            <a:ext cx="744438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>
                <a:cs typeface="Calibri"/>
              </a:rPr>
              <a:t>↑</a:t>
            </a:r>
            <a:r>
              <a:rPr lang="en-US" sz="1100" dirty="0" smtClean="0">
                <a:ea typeface="Wingdings"/>
                <a:cs typeface="Wingdings"/>
                <a:sym typeface="Wingdings"/>
              </a:rPr>
              <a:t> Free </a:t>
            </a:r>
          </a:p>
          <a:p>
            <a:pPr algn="ctr"/>
            <a:r>
              <a:rPr lang="en-US" sz="1100" dirty="0" smtClean="0">
                <a:ea typeface="Wingdings"/>
                <a:cs typeface="Wingdings"/>
                <a:sym typeface="Wingdings"/>
              </a:rPr>
              <a:t>glycerol </a:t>
            </a:r>
            <a:endParaRPr lang="en-US" sz="1100" dirty="0" smtClean="0"/>
          </a:p>
        </p:txBody>
      </p:sp>
      <p:sp>
        <p:nvSpPr>
          <p:cNvPr id="86" name="Rounded Rectangle 85"/>
          <p:cNvSpPr/>
          <p:nvPr/>
        </p:nvSpPr>
        <p:spPr>
          <a:xfrm>
            <a:off x="836889" y="2505716"/>
            <a:ext cx="744440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>
                <a:cs typeface="Calibri"/>
              </a:rPr>
              <a:t>↑</a:t>
            </a:r>
            <a:r>
              <a:rPr lang="en-US" sz="1100" dirty="0" smtClean="0">
                <a:ea typeface="Wingdings"/>
                <a:cs typeface="Wingdings"/>
                <a:sym typeface="Wingdings"/>
              </a:rPr>
              <a:t> Free fatty acids </a:t>
            </a:r>
            <a:endParaRPr lang="en-US" sz="1100" dirty="0" smtClean="0"/>
          </a:p>
        </p:txBody>
      </p:sp>
      <p:sp>
        <p:nvSpPr>
          <p:cNvPr id="1608" name="TextBox 1607"/>
          <p:cNvSpPr txBox="1"/>
          <p:nvPr/>
        </p:nvSpPr>
        <p:spPr>
          <a:xfrm>
            <a:off x="8100609" y="5985639"/>
            <a:ext cx="970677" cy="5175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u="sng" dirty="0" smtClean="0">
                <a:cs typeface="Calibri"/>
              </a:rPr>
              <a:t>↑Post ICU  </a:t>
            </a:r>
            <a:r>
              <a:rPr lang="en-US" sz="1400" b="1" u="sng" dirty="0" smtClean="0"/>
              <a:t>Frailty</a:t>
            </a:r>
          </a:p>
        </p:txBody>
      </p:sp>
      <p:sp>
        <p:nvSpPr>
          <p:cNvPr id="1958" name="Rounded Rectangle 1957"/>
          <p:cNvSpPr/>
          <p:nvPr/>
        </p:nvSpPr>
        <p:spPr>
          <a:xfrm>
            <a:off x="2339643" y="1172731"/>
            <a:ext cx="1486100" cy="245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↑ C</a:t>
            </a:r>
            <a:r>
              <a:rPr lang="en-US" sz="1200" dirty="0" smtClean="0">
                <a:cs typeface="Calibri"/>
              </a:rPr>
              <a:t>atecholamine's </a:t>
            </a:r>
            <a:endParaRPr lang="en-US" sz="1200" b="1" dirty="0"/>
          </a:p>
        </p:txBody>
      </p:sp>
      <p:sp>
        <p:nvSpPr>
          <p:cNvPr id="474" name="Footer Placeholder 29"/>
          <p:cNvSpPr>
            <a:spLocks noGrp="1"/>
          </p:cNvSpPr>
          <p:nvPr/>
        </p:nvSpPr>
        <p:spPr>
          <a:xfrm>
            <a:off x="7187494" y="0"/>
            <a:ext cx="1956506" cy="110496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/>
                </a:solidFill>
              </a:rPr>
              <a:t>Authors</a:t>
            </a:r>
            <a:r>
              <a:rPr lang="en-US" sz="1000" dirty="0" smtClean="0">
                <a:solidFill>
                  <a:schemeClr val="tx1"/>
                </a:solidFill>
              </a:rPr>
              <a:t>:  </a:t>
            </a:r>
          </a:p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Sean Crooks</a:t>
            </a:r>
          </a:p>
          <a:p>
            <a:pPr algn="r"/>
            <a:r>
              <a:rPr lang="en-US" sz="1000" dirty="0" smtClean="0"/>
              <a:t>David Lincoln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r"/>
            <a:r>
              <a:rPr lang="en-US" sz="1000" b="1" dirty="0" smtClean="0">
                <a:solidFill>
                  <a:schemeClr val="tx1"/>
                </a:solidFill>
              </a:rPr>
              <a:t>Reviewers</a:t>
            </a:r>
            <a:r>
              <a:rPr lang="en-US" sz="1000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en-US" sz="1000" dirty="0" smtClean="0"/>
              <a:t>Lindsey McGregor RD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5666823" y="2021370"/>
            <a:ext cx="952660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/>
              <a:t>Glycogen </a:t>
            </a:r>
          </a:p>
          <a:p>
            <a:pPr algn="ctr"/>
            <a:r>
              <a:rPr lang="en-US" sz="1100" dirty="0" smtClean="0"/>
              <a:t>depleted  </a:t>
            </a:r>
            <a:endParaRPr lang="en-US" sz="1100" dirty="0"/>
          </a:p>
        </p:txBody>
      </p:sp>
      <p:sp>
        <p:nvSpPr>
          <p:cNvPr id="197" name="Rounded Rectangle 196"/>
          <p:cNvSpPr/>
          <p:nvPr/>
        </p:nvSpPr>
        <p:spPr>
          <a:xfrm>
            <a:off x="5596256" y="2613049"/>
            <a:ext cx="1093793" cy="6027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↑ Peripheral muscle </a:t>
            </a:r>
            <a:r>
              <a:rPr lang="en-US" sz="1100" dirty="0">
                <a:cs typeface="Calibri"/>
              </a:rPr>
              <a:t>p</a:t>
            </a:r>
            <a:r>
              <a:rPr lang="en-US" sz="1100" dirty="0" smtClean="0">
                <a:cs typeface="Calibri"/>
              </a:rPr>
              <a:t>rotein </a:t>
            </a:r>
            <a:r>
              <a:rPr lang="en-US" sz="1100" dirty="0">
                <a:cs typeface="Calibri"/>
              </a:rPr>
              <a:t>c</a:t>
            </a:r>
            <a:r>
              <a:rPr lang="en-US" sz="1100" dirty="0" smtClean="0">
                <a:cs typeface="Calibri"/>
              </a:rPr>
              <a:t>atabolism</a:t>
            </a:r>
            <a:endParaRPr lang="en-US" sz="1100" dirty="0" smtClean="0"/>
          </a:p>
        </p:txBody>
      </p:sp>
      <p:cxnSp>
        <p:nvCxnSpPr>
          <p:cNvPr id="407" name="Straight Connector 406"/>
          <p:cNvCxnSpPr>
            <a:stCxn id="270" idx="3"/>
            <a:endCxn id="58" idx="1"/>
          </p:cNvCxnSpPr>
          <p:nvPr/>
        </p:nvCxnSpPr>
        <p:spPr>
          <a:xfrm>
            <a:off x="2138961" y="5462330"/>
            <a:ext cx="1489817" cy="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TextBox 409"/>
          <p:cNvSpPr txBox="1"/>
          <p:nvPr/>
        </p:nvSpPr>
        <p:spPr>
          <a:xfrm>
            <a:off x="116267" y="6020977"/>
            <a:ext cx="1837346" cy="279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u="sng" dirty="0" smtClean="0">
                <a:cs typeface="Calibri"/>
              </a:rPr>
              <a:t>↑Immunosuppression</a:t>
            </a:r>
            <a:endParaRPr lang="en-US" sz="1400" b="1" u="sng" dirty="0" smtClean="0"/>
          </a:p>
        </p:txBody>
      </p:sp>
      <p:cxnSp>
        <p:nvCxnSpPr>
          <p:cNvPr id="421" name="Straight Connector 420"/>
          <p:cNvCxnSpPr>
            <a:stCxn id="58" idx="2"/>
            <a:endCxn id="1608" idx="0"/>
          </p:cNvCxnSpPr>
          <p:nvPr/>
        </p:nvCxnSpPr>
        <p:spPr>
          <a:xfrm>
            <a:off x="4662202" y="5704098"/>
            <a:ext cx="3923746" cy="281541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>
            <a:stCxn id="58" idx="2"/>
            <a:endCxn id="410" idx="0"/>
          </p:cNvCxnSpPr>
          <p:nvPr/>
        </p:nvCxnSpPr>
        <p:spPr>
          <a:xfrm flipH="1">
            <a:off x="1034940" y="5704098"/>
            <a:ext cx="3627262" cy="31687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9" name="TextBox 438"/>
          <p:cNvSpPr txBox="1"/>
          <p:nvPr/>
        </p:nvSpPr>
        <p:spPr>
          <a:xfrm>
            <a:off x="6219045" y="6002405"/>
            <a:ext cx="1799646" cy="5175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dirty="0" smtClean="0">
                <a:cs typeface="Calibri"/>
              </a:rPr>
              <a:t>↓ </a:t>
            </a:r>
            <a:r>
              <a:rPr lang="en-US" sz="1400" b="1" u="sng" dirty="0" smtClean="0"/>
              <a:t>Body Weight and </a:t>
            </a:r>
            <a:r>
              <a:rPr lang="en-US" sz="1400" b="1" u="sng" dirty="0"/>
              <a:t>L</a:t>
            </a:r>
            <a:r>
              <a:rPr lang="en-US" sz="1400" b="1" u="sng" dirty="0" smtClean="0"/>
              <a:t>ean Muscle Mass </a:t>
            </a:r>
          </a:p>
        </p:txBody>
      </p:sp>
      <p:sp>
        <p:nvSpPr>
          <p:cNvPr id="793" name="TextBox 792"/>
          <p:cNvSpPr txBox="1"/>
          <p:nvPr/>
        </p:nvSpPr>
        <p:spPr>
          <a:xfrm>
            <a:off x="7175745" y="1724128"/>
            <a:ext cx="792859" cy="910019"/>
          </a:xfrm>
          <a:prstGeom prst="roundRect">
            <a:avLst/>
          </a:prstGeom>
          <a:solidFill>
            <a:srgbClr val="B7FFB7"/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300" b="1" u="sng" dirty="0" smtClean="0">
                <a:cs typeface="Calibri"/>
              </a:rPr>
              <a:t>↑</a:t>
            </a:r>
            <a:r>
              <a:rPr lang="en-US" sz="1300" b="1" u="sng" dirty="0" smtClean="0"/>
              <a:t>CRP &amp; acute phase proteins </a:t>
            </a:r>
            <a:endParaRPr lang="en-US" sz="1300" b="1" u="sng" dirty="0" smtClean="0">
              <a:cs typeface="Calibri"/>
            </a:endParaRPr>
          </a:p>
        </p:txBody>
      </p:sp>
      <p:cxnSp>
        <p:nvCxnSpPr>
          <p:cNvPr id="794" name="Straight Connector 793"/>
          <p:cNvCxnSpPr>
            <a:stCxn id="105" idx="3"/>
            <a:endCxn id="793" idx="1"/>
          </p:cNvCxnSpPr>
          <p:nvPr/>
        </p:nvCxnSpPr>
        <p:spPr>
          <a:xfrm flipV="1">
            <a:off x="6631269" y="2179138"/>
            <a:ext cx="544476" cy="1394586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ounded Rectangle 148"/>
          <p:cNvSpPr/>
          <p:nvPr/>
        </p:nvSpPr>
        <p:spPr>
          <a:xfrm>
            <a:off x="5621611" y="1187401"/>
            <a:ext cx="1266756" cy="245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200" smtClean="0">
                <a:cs typeface="Calibri"/>
              </a:rPr>
              <a:t>↑</a:t>
            </a:r>
            <a:r>
              <a:rPr lang="en-US" sz="1200" smtClean="0">
                <a:cs typeface="Calibri"/>
              </a:rPr>
              <a:t>Glucagon </a:t>
            </a:r>
            <a:endParaRPr lang="en-US" sz="1200" b="1" dirty="0"/>
          </a:p>
        </p:txBody>
      </p:sp>
      <p:sp>
        <p:nvSpPr>
          <p:cNvPr id="199" name="Rounded Rectangle 198"/>
          <p:cNvSpPr/>
          <p:nvPr/>
        </p:nvSpPr>
        <p:spPr>
          <a:xfrm>
            <a:off x="-1002" y="1170550"/>
            <a:ext cx="1140757" cy="2451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200" dirty="0" smtClean="0">
                <a:cs typeface="Calibri"/>
              </a:rPr>
              <a:t>↑ Cortisol </a:t>
            </a:r>
            <a:endParaRPr lang="en-US" sz="1200" b="1" dirty="0"/>
          </a:p>
        </p:txBody>
      </p:sp>
      <p:sp>
        <p:nvSpPr>
          <p:cNvPr id="215" name="Rounded Rectangle 214"/>
          <p:cNvSpPr/>
          <p:nvPr/>
        </p:nvSpPr>
        <p:spPr>
          <a:xfrm>
            <a:off x="1356036" y="2144590"/>
            <a:ext cx="807127" cy="2281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>
                <a:cs typeface="Calibri"/>
              </a:rPr>
              <a:t>↑</a:t>
            </a:r>
            <a:r>
              <a:rPr lang="en-US" sz="1100" dirty="0" smtClean="0">
                <a:ea typeface="Wingdings"/>
                <a:cs typeface="Wingdings"/>
                <a:sym typeface="Wingdings"/>
              </a:rPr>
              <a:t> Lipolysis</a:t>
            </a:r>
            <a:endParaRPr lang="en-US" sz="1100" dirty="0" smtClean="0"/>
          </a:p>
        </p:txBody>
      </p:sp>
      <p:cxnSp>
        <p:nvCxnSpPr>
          <p:cNvPr id="219" name="Straight Connector 218"/>
          <p:cNvCxnSpPr>
            <a:stCxn id="215" idx="2"/>
            <a:endCxn id="201" idx="0"/>
          </p:cNvCxnSpPr>
          <p:nvPr/>
        </p:nvCxnSpPr>
        <p:spPr>
          <a:xfrm>
            <a:off x="1759600" y="2372738"/>
            <a:ext cx="574263" cy="132978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64" idx="2"/>
            <a:endCxn id="215" idx="0"/>
          </p:cNvCxnSpPr>
          <p:nvPr/>
        </p:nvCxnSpPr>
        <p:spPr>
          <a:xfrm flipH="1">
            <a:off x="1759600" y="2016187"/>
            <a:ext cx="5920" cy="128403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199" idx="2"/>
            <a:endCxn id="263" idx="0"/>
          </p:cNvCxnSpPr>
          <p:nvPr/>
        </p:nvCxnSpPr>
        <p:spPr>
          <a:xfrm>
            <a:off x="569377" y="1415724"/>
            <a:ext cx="22295" cy="3229613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ounded Rectangle 239"/>
          <p:cNvSpPr/>
          <p:nvPr/>
        </p:nvSpPr>
        <p:spPr>
          <a:xfrm>
            <a:off x="6334227" y="5331230"/>
            <a:ext cx="1237948" cy="2621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300" b="1" dirty="0" smtClean="0">
                <a:cs typeface="Calibri"/>
              </a:rPr>
              <a:t>Bed rest</a:t>
            </a:r>
            <a:endParaRPr lang="en-US" sz="1300" b="1" dirty="0"/>
          </a:p>
        </p:txBody>
      </p:sp>
      <p:cxnSp>
        <p:nvCxnSpPr>
          <p:cNvPr id="257" name="Straight Connector 256"/>
          <p:cNvCxnSpPr>
            <a:stCxn id="240" idx="1"/>
            <a:endCxn id="58" idx="3"/>
          </p:cNvCxnSpPr>
          <p:nvPr/>
        </p:nvCxnSpPr>
        <p:spPr>
          <a:xfrm flipH="1">
            <a:off x="5695625" y="5462330"/>
            <a:ext cx="638602" cy="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132335" y="4645337"/>
            <a:ext cx="918673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>
                <a:cs typeface="Calibri"/>
              </a:rPr>
              <a:t>↑</a:t>
            </a:r>
            <a:r>
              <a:rPr lang="en-US" sz="1100" dirty="0" smtClean="0">
                <a:ea typeface="Wingdings"/>
                <a:cs typeface="Wingdings"/>
                <a:sym typeface="Wingdings"/>
              </a:rPr>
              <a:t> Insulin</a:t>
            </a:r>
          </a:p>
          <a:p>
            <a:pPr algn="ctr"/>
            <a:r>
              <a:rPr lang="en-US" sz="1100" dirty="0" smtClean="0">
                <a:ea typeface="Wingdings"/>
                <a:cs typeface="Wingdings"/>
                <a:sym typeface="Wingdings"/>
              </a:rPr>
              <a:t> resistance</a:t>
            </a:r>
            <a:endParaRPr lang="en-US" sz="1100" dirty="0"/>
          </a:p>
        </p:txBody>
      </p:sp>
      <p:sp>
        <p:nvSpPr>
          <p:cNvPr id="57" name="Rounded Rectangle 56"/>
          <p:cNvSpPr/>
          <p:nvPr/>
        </p:nvSpPr>
        <p:spPr>
          <a:xfrm>
            <a:off x="3825743" y="1572856"/>
            <a:ext cx="1650659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err="1" smtClean="0">
                <a:cs typeface="Calibri"/>
              </a:rPr>
              <a:t>Glycogenolysis</a:t>
            </a:r>
            <a:r>
              <a:rPr lang="en-US" sz="1100" dirty="0" smtClean="0">
                <a:cs typeface="Calibri"/>
              </a:rPr>
              <a:t> in liver and skeletal tissue (hours)</a:t>
            </a:r>
          </a:p>
        </p:txBody>
      </p:sp>
      <p:cxnSp>
        <p:nvCxnSpPr>
          <p:cNvPr id="60" name="Straight Connector 59"/>
          <p:cNvCxnSpPr>
            <a:stCxn id="1958" idx="2"/>
            <a:endCxn id="57" idx="0"/>
          </p:cNvCxnSpPr>
          <p:nvPr/>
        </p:nvCxnSpPr>
        <p:spPr>
          <a:xfrm>
            <a:off x="3082693" y="1417905"/>
            <a:ext cx="1568380" cy="154951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958" idx="2"/>
            <a:endCxn id="264" idx="0"/>
          </p:cNvCxnSpPr>
          <p:nvPr/>
        </p:nvCxnSpPr>
        <p:spPr>
          <a:xfrm flipH="1">
            <a:off x="1765520" y="1417905"/>
            <a:ext cx="1317173" cy="18284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63" idx="3"/>
            <a:endCxn id="339" idx="1"/>
          </p:cNvCxnSpPr>
          <p:nvPr/>
        </p:nvCxnSpPr>
        <p:spPr>
          <a:xfrm>
            <a:off x="1051008" y="4853054"/>
            <a:ext cx="1318628" cy="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15" idx="2"/>
            <a:endCxn id="86" idx="0"/>
          </p:cNvCxnSpPr>
          <p:nvPr/>
        </p:nvCxnSpPr>
        <p:spPr>
          <a:xfrm flipH="1">
            <a:off x="1209109" y="2372738"/>
            <a:ext cx="550491" cy="132978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5655036" y="3366007"/>
            <a:ext cx="976233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↑ </a:t>
            </a:r>
            <a:r>
              <a:rPr lang="en-US" sz="1100" dirty="0">
                <a:cs typeface="Calibri"/>
              </a:rPr>
              <a:t>F</a:t>
            </a:r>
            <a:r>
              <a:rPr lang="en-US" sz="1100" dirty="0" smtClean="0">
                <a:cs typeface="Calibri"/>
              </a:rPr>
              <a:t>ree amino acids </a:t>
            </a:r>
            <a:endParaRPr lang="en-US" sz="1100" dirty="0" smtClean="0"/>
          </a:p>
        </p:txBody>
      </p:sp>
      <p:sp>
        <p:nvSpPr>
          <p:cNvPr id="177" name="TextBox 176"/>
          <p:cNvSpPr txBox="1"/>
          <p:nvPr/>
        </p:nvSpPr>
        <p:spPr>
          <a:xfrm>
            <a:off x="7195203" y="3006967"/>
            <a:ext cx="1138531" cy="1147548"/>
          </a:xfrm>
          <a:prstGeom prst="roundRect">
            <a:avLst/>
          </a:prstGeom>
          <a:solidFill>
            <a:srgbClr val="B7FFB7"/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300" dirty="0">
                <a:cs typeface="Calibri"/>
              </a:rPr>
              <a:t>↓ </a:t>
            </a:r>
            <a:r>
              <a:rPr lang="en-US" sz="1300" b="1" u="sng" dirty="0" smtClean="0"/>
              <a:t>Albumin/ </a:t>
            </a:r>
          </a:p>
          <a:p>
            <a:pPr algn="ctr"/>
            <a:r>
              <a:rPr lang="en-US" sz="1300" b="1" u="sng" dirty="0" smtClean="0"/>
              <a:t>Pre Albumin &amp; negative acute phase proteins </a:t>
            </a:r>
            <a:endParaRPr lang="en-US" sz="1300" b="1" u="sng" dirty="0" smtClean="0">
              <a:cs typeface="Calibri"/>
            </a:endParaRPr>
          </a:p>
        </p:txBody>
      </p:sp>
      <p:cxnSp>
        <p:nvCxnSpPr>
          <p:cNvPr id="187" name="Straight Connector 186"/>
          <p:cNvCxnSpPr>
            <a:stCxn id="105" idx="3"/>
            <a:endCxn id="177" idx="1"/>
          </p:cNvCxnSpPr>
          <p:nvPr/>
        </p:nvCxnSpPr>
        <p:spPr>
          <a:xfrm>
            <a:off x="6631269" y="3573724"/>
            <a:ext cx="563934" cy="7017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97" idx="2"/>
            <a:endCxn id="105" idx="0"/>
          </p:cNvCxnSpPr>
          <p:nvPr/>
        </p:nvCxnSpPr>
        <p:spPr>
          <a:xfrm>
            <a:off x="6143153" y="3215767"/>
            <a:ext cx="0" cy="15024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4748950" y="6014544"/>
            <a:ext cx="1394203" cy="5175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u="sng" dirty="0" smtClean="0">
                <a:cs typeface="Calibri"/>
              </a:rPr>
              <a:t>↑Impaired Wound Healing</a:t>
            </a:r>
            <a:endParaRPr lang="en-US" sz="1400" b="1" u="sng" dirty="0" smtClean="0"/>
          </a:p>
        </p:txBody>
      </p:sp>
      <p:cxnSp>
        <p:nvCxnSpPr>
          <p:cNvPr id="231" name="Straight Connector 230"/>
          <p:cNvCxnSpPr>
            <a:stCxn id="58" idx="2"/>
            <a:endCxn id="230" idx="0"/>
          </p:cNvCxnSpPr>
          <p:nvPr/>
        </p:nvCxnSpPr>
        <p:spPr>
          <a:xfrm>
            <a:off x="4662202" y="5704098"/>
            <a:ext cx="783850" cy="310446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3445432" y="6018978"/>
            <a:ext cx="1236796" cy="5175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↓ </a:t>
            </a:r>
            <a:r>
              <a:rPr lang="en-US" sz="1400" b="1" u="sng" dirty="0" smtClean="0">
                <a:cs typeface="Calibri"/>
              </a:rPr>
              <a:t> Respiratory Function</a:t>
            </a:r>
            <a:endParaRPr lang="en-US" sz="1400" b="1" u="sng" dirty="0" smtClean="0"/>
          </a:p>
        </p:txBody>
      </p:sp>
      <p:sp>
        <p:nvSpPr>
          <p:cNvPr id="246" name="TextBox 245"/>
          <p:cNvSpPr txBox="1"/>
          <p:nvPr/>
        </p:nvSpPr>
        <p:spPr>
          <a:xfrm>
            <a:off x="2008980" y="6030659"/>
            <a:ext cx="1394203" cy="279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u="sng" dirty="0" smtClean="0">
                <a:cs typeface="Calibri"/>
              </a:rPr>
              <a:t>↑Length of Stay</a:t>
            </a:r>
            <a:endParaRPr lang="en-US" sz="1400" b="1" u="sng" dirty="0"/>
          </a:p>
        </p:txBody>
      </p:sp>
      <p:sp>
        <p:nvSpPr>
          <p:cNvPr id="264" name="Rounded Rectangle 263"/>
          <p:cNvSpPr/>
          <p:nvPr/>
        </p:nvSpPr>
        <p:spPr>
          <a:xfrm>
            <a:off x="866953" y="1600754"/>
            <a:ext cx="1797133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>
                <a:cs typeface="Calibri"/>
              </a:rPr>
              <a:t>↑</a:t>
            </a:r>
            <a:r>
              <a:rPr lang="en-US" sz="1100" dirty="0" smtClean="0">
                <a:ea typeface="Wingdings"/>
                <a:cs typeface="Wingdings"/>
                <a:sym typeface="Wingdings"/>
              </a:rPr>
              <a:t> Hormone sensitive lipase (adipose tissues) </a:t>
            </a:r>
            <a:endParaRPr lang="en-US" sz="1100" dirty="0" smtClean="0"/>
          </a:p>
        </p:txBody>
      </p:sp>
      <p:sp>
        <p:nvSpPr>
          <p:cNvPr id="290" name="Rounded Rectangle 289"/>
          <p:cNvSpPr/>
          <p:nvPr/>
        </p:nvSpPr>
        <p:spPr>
          <a:xfrm>
            <a:off x="1808604" y="3559811"/>
            <a:ext cx="1062078" cy="9772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Hormone mediated impairment of ketogenesis in the liver </a:t>
            </a:r>
          </a:p>
        </p:txBody>
      </p:sp>
      <p:cxnSp>
        <p:nvCxnSpPr>
          <p:cNvPr id="295" name="Straight Connector 294"/>
          <p:cNvCxnSpPr>
            <a:stCxn id="201" idx="3"/>
            <a:endCxn id="161" idx="1"/>
          </p:cNvCxnSpPr>
          <p:nvPr/>
        </p:nvCxnSpPr>
        <p:spPr>
          <a:xfrm>
            <a:off x="2706082" y="2713433"/>
            <a:ext cx="1064553" cy="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ounded Rectangle 304"/>
          <p:cNvSpPr/>
          <p:nvPr/>
        </p:nvSpPr>
        <p:spPr>
          <a:xfrm>
            <a:off x="652698" y="3555978"/>
            <a:ext cx="1112822" cy="9772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Hormone mediated impairment of FFA metabolism intracellularly </a:t>
            </a:r>
          </a:p>
        </p:txBody>
      </p:sp>
      <p:cxnSp>
        <p:nvCxnSpPr>
          <p:cNvPr id="307" name="Straight Connector 306"/>
          <p:cNvCxnSpPr>
            <a:stCxn id="86" idx="2"/>
            <a:endCxn id="305" idx="0"/>
          </p:cNvCxnSpPr>
          <p:nvPr/>
        </p:nvCxnSpPr>
        <p:spPr>
          <a:xfrm>
            <a:off x="1209109" y="2921149"/>
            <a:ext cx="0" cy="63482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stCxn id="86" idx="2"/>
            <a:endCxn id="290" idx="0"/>
          </p:cNvCxnSpPr>
          <p:nvPr/>
        </p:nvCxnSpPr>
        <p:spPr>
          <a:xfrm>
            <a:off x="1209109" y="2921149"/>
            <a:ext cx="1130534" cy="638662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2369636" y="4611285"/>
            <a:ext cx="1287723" cy="483537"/>
          </a:xfrm>
          <a:prstGeom prst="roundRect">
            <a:avLst/>
          </a:prstGeom>
          <a:solidFill>
            <a:srgbClr val="B7FFB7"/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300" b="1" u="sng" dirty="0" smtClean="0">
                <a:cs typeface="Calibri"/>
              </a:rPr>
              <a:t>↑ </a:t>
            </a:r>
            <a:r>
              <a:rPr lang="en-US" sz="1300" b="1" u="sng" dirty="0">
                <a:cs typeface="Calibri"/>
                <a:sym typeface="Wingdings"/>
              </a:rPr>
              <a:t>S</a:t>
            </a:r>
            <a:r>
              <a:rPr lang="en-US" sz="1300" b="1" u="sng" dirty="0" smtClean="0">
                <a:ea typeface="Wingdings"/>
                <a:cs typeface="Wingdings"/>
                <a:sym typeface="Wingdings"/>
              </a:rPr>
              <a:t>erum Glucose</a:t>
            </a:r>
            <a:endParaRPr lang="en-US" sz="1300" b="1" u="sng" dirty="0"/>
          </a:p>
        </p:txBody>
      </p:sp>
      <p:cxnSp>
        <p:nvCxnSpPr>
          <p:cNvPr id="345" name="Straight Connector 344"/>
          <p:cNvCxnSpPr>
            <a:stCxn id="161" idx="2"/>
            <a:endCxn id="339" idx="0"/>
          </p:cNvCxnSpPr>
          <p:nvPr/>
        </p:nvCxnSpPr>
        <p:spPr>
          <a:xfrm flipH="1">
            <a:off x="3013498" y="3202077"/>
            <a:ext cx="1637575" cy="1409208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Rounded Rectangle 350"/>
          <p:cNvSpPr/>
          <p:nvPr/>
        </p:nvSpPr>
        <p:spPr>
          <a:xfrm>
            <a:off x="8011177" y="4250049"/>
            <a:ext cx="1016651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↑ Vascular permeability </a:t>
            </a:r>
            <a:endParaRPr lang="en-US" sz="1100" dirty="0" smtClean="0"/>
          </a:p>
        </p:txBody>
      </p:sp>
      <p:sp>
        <p:nvSpPr>
          <p:cNvPr id="376" name="TextBox 375"/>
          <p:cNvSpPr txBox="1"/>
          <p:nvPr/>
        </p:nvSpPr>
        <p:spPr>
          <a:xfrm>
            <a:off x="6829183" y="4474438"/>
            <a:ext cx="1091714" cy="517588"/>
          </a:xfrm>
          <a:prstGeom prst="roundRect">
            <a:avLst/>
          </a:prstGeom>
          <a:solidFill>
            <a:srgbClr val="B7FFB7"/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u="sng" dirty="0" smtClean="0">
                <a:cs typeface="Calibri"/>
              </a:rPr>
              <a:t>↓ Serum </a:t>
            </a:r>
          </a:p>
          <a:p>
            <a:pPr algn="ctr"/>
            <a:r>
              <a:rPr lang="en-US" sz="1400" b="1" u="sng" dirty="0" smtClean="0">
                <a:cs typeface="Calibri"/>
              </a:rPr>
              <a:t>Albumin</a:t>
            </a:r>
            <a:endParaRPr lang="en-US" sz="1400" b="1" u="sng" dirty="0"/>
          </a:p>
        </p:txBody>
      </p:sp>
      <p:sp>
        <p:nvSpPr>
          <p:cNvPr id="380" name="Rounded Rectangle 379"/>
          <p:cNvSpPr/>
          <p:nvPr/>
        </p:nvSpPr>
        <p:spPr>
          <a:xfrm>
            <a:off x="3792893" y="4117834"/>
            <a:ext cx="1738618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>
                <a:cs typeface="Calibri"/>
              </a:rPr>
              <a:t>↑ 20 -60% in basal energy </a:t>
            </a:r>
            <a:r>
              <a:rPr lang="en-US" sz="1100" dirty="0">
                <a:cs typeface="Calibri"/>
              </a:rPr>
              <a:t>e</a:t>
            </a:r>
            <a:r>
              <a:rPr lang="en-US" sz="1100" dirty="0" smtClean="0">
                <a:cs typeface="Calibri"/>
              </a:rPr>
              <a:t>xpenditures</a:t>
            </a:r>
            <a:endParaRPr lang="en-US" sz="1100" dirty="0" smtClean="0"/>
          </a:p>
        </p:txBody>
      </p:sp>
      <p:cxnSp>
        <p:nvCxnSpPr>
          <p:cNvPr id="381" name="Straight Connector 380"/>
          <p:cNvCxnSpPr>
            <a:stCxn id="161" idx="2"/>
            <a:endCxn id="380" idx="0"/>
          </p:cNvCxnSpPr>
          <p:nvPr/>
        </p:nvCxnSpPr>
        <p:spPr>
          <a:xfrm>
            <a:off x="4651073" y="3202077"/>
            <a:ext cx="11129" cy="915757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>
            <a:stCxn id="380" idx="2"/>
            <a:endCxn id="58" idx="0"/>
          </p:cNvCxnSpPr>
          <p:nvPr/>
        </p:nvCxnSpPr>
        <p:spPr>
          <a:xfrm>
            <a:off x="4662202" y="4533267"/>
            <a:ext cx="0" cy="687294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Rounded Rectangle 387"/>
          <p:cNvSpPr/>
          <p:nvPr/>
        </p:nvSpPr>
        <p:spPr>
          <a:xfrm>
            <a:off x="7920897" y="1123371"/>
            <a:ext cx="1167002" cy="4494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200" dirty="0" smtClean="0">
                <a:cs typeface="Calibri"/>
              </a:rPr>
              <a:t>↑ Inflammatory </a:t>
            </a:r>
            <a:r>
              <a:rPr lang="en-US" sz="1200" dirty="0">
                <a:cs typeface="Calibri"/>
              </a:rPr>
              <a:t>c</a:t>
            </a:r>
            <a:r>
              <a:rPr lang="en-US" sz="1200" dirty="0" smtClean="0">
                <a:cs typeface="Calibri"/>
              </a:rPr>
              <a:t>ytokines </a:t>
            </a:r>
            <a:endParaRPr lang="en-US" sz="1200" b="1" dirty="0"/>
          </a:p>
        </p:txBody>
      </p:sp>
      <p:cxnSp>
        <p:nvCxnSpPr>
          <p:cNvPr id="88" name="Straight Connector 87"/>
          <p:cNvCxnSpPr>
            <a:stCxn id="59" idx="2"/>
          </p:cNvCxnSpPr>
          <p:nvPr/>
        </p:nvCxnSpPr>
        <p:spPr>
          <a:xfrm flipH="1">
            <a:off x="687707" y="789182"/>
            <a:ext cx="3728464" cy="337275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9" idx="2"/>
            <a:endCxn id="149" idx="0"/>
          </p:cNvCxnSpPr>
          <p:nvPr/>
        </p:nvCxnSpPr>
        <p:spPr>
          <a:xfrm>
            <a:off x="4416171" y="789182"/>
            <a:ext cx="1838818" cy="39821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58" idx="2"/>
            <a:endCxn id="242" idx="0"/>
          </p:cNvCxnSpPr>
          <p:nvPr/>
        </p:nvCxnSpPr>
        <p:spPr>
          <a:xfrm flipH="1">
            <a:off x="4063830" y="5704098"/>
            <a:ext cx="598372" cy="31488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59" idx="2"/>
            <a:endCxn id="388" idx="0"/>
          </p:cNvCxnSpPr>
          <p:nvPr/>
        </p:nvCxnSpPr>
        <p:spPr>
          <a:xfrm>
            <a:off x="4416171" y="789182"/>
            <a:ext cx="4088227" cy="33418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/>
          <p:cNvCxnSpPr>
            <a:stCxn id="388" idx="2"/>
            <a:endCxn id="351" idx="0"/>
          </p:cNvCxnSpPr>
          <p:nvPr/>
        </p:nvCxnSpPr>
        <p:spPr>
          <a:xfrm>
            <a:off x="8504398" y="1572856"/>
            <a:ext cx="15105" cy="2677193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>
            <a:stCxn id="388" idx="2"/>
            <a:endCxn id="793" idx="0"/>
          </p:cNvCxnSpPr>
          <p:nvPr/>
        </p:nvCxnSpPr>
        <p:spPr>
          <a:xfrm flipH="1">
            <a:off x="7572175" y="1572856"/>
            <a:ext cx="932223" cy="151272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>
            <a:stCxn id="388" idx="2"/>
            <a:endCxn id="177" idx="0"/>
          </p:cNvCxnSpPr>
          <p:nvPr/>
        </p:nvCxnSpPr>
        <p:spPr>
          <a:xfrm flipH="1">
            <a:off x="7764469" y="1572856"/>
            <a:ext cx="739929" cy="1434111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Straight Connector 645"/>
          <p:cNvCxnSpPr>
            <a:stCxn id="57" idx="2"/>
            <a:endCxn id="159" idx="1"/>
          </p:cNvCxnSpPr>
          <p:nvPr/>
        </p:nvCxnSpPr>
        <p:spPr>
          <a:xfrm>
            <a:off x="4651073" y="1988289"/>
            <a:ext cx="1015750" cy="240798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/>
          <p:cNvCxnSpPr>
            <a:stCxn id="159" idx="2"/>
            <a:endCxn id="197" idx="0"/>
          </p:cNvCxnSpPr>
          <p:nvPr/>
        </p:nvCxnSpPr>
        <p:spPr>
          <a:xfrm>
            <a:off x="6143153" y="2436803"/>
            <a:ext cx="0" cy="176246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3" name="Rounded Rectangle 682"/>
          <p:cNvSpPr/>
          <p:nvPr/>
        </p:nvSpPr>
        <p:spPr>
          <a:xfrm>
            <a:off x="2812369" y="2035541"/>
            <a:ext cx="818223" cy="4154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100" dirty="0" smtClean="0"/>
              <a:t>Glycogen depleted </a:t>
            </a:r>
            <a:endParaRPr lang="en-US" sz="1100" dirty="0"/>
          </a:p>
        </p:txBody>
      </p:sp>
      <p:cxnSp>
        <p:nvCxnSpPr>
          <p:cNvPr id="693" name="Straight Connector 692"/>
          <p:cNvCxnSpPr>
            <a:stCxn id="57" idx="2"/>
            <a:endCxn id="683" idx="3"/>
          </p:cNvCxnSpPr>
          <p:nvPr/>
        </p:nvCxnSpPr>
        <p:spPr>
          <a:xfrm flipH="1">
            <a:off x="3630592" y="1988289"/>
            <a:ext cx="1020481" cy="25496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59" idx="2"/>
            <a:endCxn id="1958" idx="0"/>
          </p:cNvCxnSpPr>
          <p:nvPr/>
        </p:nvCxnSpPr>
        <p:spPr>
          <a:xfrm flipH="1">
            <a:off x="3082693" y="789182"/>
            <a:ext cx="1333478" cy="38354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83" idx="1"/>
            <a:endCxn id="215" idx="3"/>
          </p:cNvCxnSpPr>
          <p:nvPr/>
        </p:nvCxnSpPr>
        <p:spPr>
          <a:xfrm flipH="1">
            <a:off x="2163163" y="2243258"/>
            <a:ext cx="649206" cy="15406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05" idx="1"/>
            <a:endCxn id="161" idx="2"/>
          </p:cNvCxnSpPr>
          <p:nvPr/>
        </p:nvCxnSpPr>
        <p:spPr>
          <a:xfrm flipH="1" flipV="1">
            <a:off x="4651073" y="3202077"/>
            <a:ext cx="1003963" cy="371647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7" idx="2"/>
            <a:endCxn id="161" idx="0"/>
          </p:cNvCxnSpPr>
          <p:nvPr/>
        </p:nvCxnSpPr>
        <p:spPr>
          <a:xfrm>
            <a:off x="4651073" y="1988289"/>
            <a:ext cx="0" cy="236499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Rounded Rectangle 269"/>
          <p:cNvSpPr/>
          <p:nvPr/>
        </p:nvSpPr>
        <p:spPr>
          <a:xfrm>
            <a:off x="185138" y="5220561"/>
            <a:ext cx="1953823" cy="4835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576" tIns="18288" rIns="36576" bIns="18288">
            <a:spAutoFit/>
          </a:bodyPr>
          <a:lstStyle/>
          <a:p>
            <a:pPr algn="ctr"/>
            <a:r>
              <a:rPr lang="en-US" sz="1300" b="1" smtClean="0"/>
              <a:t>Insufficient feeding </a:t>
            </a:r>
            <a:r>
              <a:rPr lang="en-US" sz="1300" b="1" dirty="0" smtClean="0"/>
              <a:t>/ NPO </a:t>
            </a:r>
            <a:r>
              <a:rPr lang="en-US" sz="1300" b="1" smtClean="0"/>
              <a:t>for tests </a:t>
            </a:r>
            <a:r>
              <a:rPr lang="en-US" sz="1300" b="1" dirty="0"/>
              <a:t>p</a:t>
            </a:r>
            <a:r>
              <a:rPr lang="en-US" sz="1300" b="1" smtClean="0"/>
              <a:t>rocedures</a:t>
            </a:r>
            <a:endParaRPr lang="en-US" sz="1300" b="1" dirty="0"/>
          </a:p>
        </p:txBody>
      </p:sp>
      <p:cxnSp>
        <p:nvCxnSpPr>
          <p:cNvPr id="95" name="Straight Connector 94"/>
          <p:cNvCxnSpPr>
            <a:stCxn id="177" idx="2"/>
            <a:endCxn id="376" idx="0"/>
          </p:cNvCxnSpPr>
          <p:nvPr/>
        </p:nvCxnSpPr>
        <p:spPr>
          <a:xfrm flipH="1">
            <a:off x="7375040" y="4154515"/>
            <a:ext cx="389429" cy="319923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351" idx="2"/>
            <a:endCxn id="100" idx="0"/>
          </p:cNvCxnSpPr>
          <p:nvPr/>
        </p:nvCxnSpPr>
        <p:spPr>
          <a:xfrm flipH="1">
            <a:off x="8247072" y="4665482"/>
            <a:ext cx="272431" cy="538054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701215" y="5203536"/>
            <a:ext cx="1091714" cy="279225"/>
          </a:xfrm>
          <a:prstGeom prst="roundRect">
            <a:avLst/>
          </a:prstGeom>
          <a:solidFill>
            <a:srgbClr val="B7FFB7"/>
          </a:solidFill>
        </p:spPr>
        <p:txBody>
          <a:bodyPr wrap="square" lIns="36576" tIns="18288" rIns="36576" bIns="18288" rtlCol="0">
            <a:spAutoFit/>
          </a:bodyPr>
          <a:lstStyle/>
          <a:p>
            <a:pPr algn="ctr"/>
            <a:r>
              <a:rPr lang="en-US" sz="1400" b="1" u="sng" dirty="0" smtClean="0">
                <a:cs typeface="Calibri"/>
              </a:rPr>
              <a:t>↑Edema</a:t>
            </a:r>
            <a:endParaRPr lang="en-US" sz="1400" b="1" u="sng" dirty="0"/>
          </a:p>
        </p:txBody>
      </p:sp>
      <p:cxnSp>
        <p:nvCxnSpPr>
          <p:cNvPr id="97" name="Straight Connector 96"/>
          <p:cNvCxnSpPr>
            <a:stCxn id="376" idx="2"/>
            <a:endCxn id="100" idx="0"/>
          </p:cNvCxnSpPr>
          <p:nvPr/>
        </p:nvCxnSpPr>
        <p:spPr>
          <a:xfrm>
            <a:off x="7375040" y="4992026"/>
            <a:ext cx="872032" cy="211510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9" idx="2"/>
            <a:endCxn id="57" idx="0"/>
          </p:cNvCxnSpPr>
          <p:nvPr/>
        </p:nvCxnSpPr>
        <p:spPr>
          <a:xfrm flipH="1">
            <a:off x="4651073" y="1432575"/>
            <a:ext cx="1603916" cy="140281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>
            <a:stCxn id="58" idx="2"/>
            <a:endCxn id="439" idx="0"/>
          </p:cNvCxnSpPr>
          <p:nvPr/>
        </p:nvCxnSpPr>
        <p:spPr>
          <a:xfrm>
            <a:off x="4662202" y="5704098"/>
            <a:ext cx="2456666" cy="298307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58" idx="2"/>
            <a:endCxn id="246" idx="0"/>
          </p:cNvCxnSpPr>
          <p:nvPr/>
        </p:nvCxnSpPr>
        <p:spPr>
          <a:xfrm flipH="1">
            <a:off x="2706082" y="5704098"/>
            <a:ext cx="1956120" cy="326561"/>
          </a:xfrm>
          <a:prstGeom prst="line">
            <a:avLst/>
          </a:prstGeom>
          <a:ln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438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3972</TotalTime>
  <Words>351</Words>
  <Application>Microsoft Macintosh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Sean Crooks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Crooks</dc:creator>
  <cp:lastModifiedBy>Sean Crooks</cp:lastModifiedBy>
  <cp:revision>121</cp:revision>
  <cp:lastPrinted>2017-02-23T21:00:01Z</cp:lastPrinted>
  <dcterms:created xsi:type="dcterms:W3CDTF">2016-08-13T18:49:31Z</dcterms:created>
  <dcterms:modified xsi:type="dcterms:W3CDTF">2017-05-20T20:05:42Z</dcterms:modified>
</cp:coreProperties>
</file>